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88" r:id="rId7"/>
    <p:sldId id="257" r:id="rId8"/>
    <p:sldId id="258" r:id="rId9"/>
    <p:sldId id="305" r:id="rId10"/>
    <p:sldId id="306" r:id="rId11"/>
    <p:sldId id="299" r:id="rId12"/>
    <p:sldId id="259" r:id="rId13"/>
    <p:sldId id="260" r:id="rId14"/>
    <p:sldId id="262" r:id="rId15"/>
    <p:sldId id="264" r:id="rId16"/>
    <p:sldId id="278" r:id="rId17"/>
    <p:sldId id="279" r:id="rId18"/>
    <p:sldId id="280" r:id="rId19"/>
    <p:sldId id="304" r:id="rId20"/>
    <p:sldId id="295" r:id="rId21"/>
    <p:sldId id="268" r:id="rId22"/>
    <p:sldId id="297" r:id="rId23"/>
    <p:sldId id="298" r:id="rId24"/>
    <p:sldId id="296" r:id="rId25"/>
    <p:sldId id="285" r:id="rId26"/>
    <p:sldId id="307" r:id="rId27"/>
    <p:sldId id="308" r:id="rId28"/>
    <p:sldId id="309" r:id="rId29"/>
    <p:sldId id="283" r:id="rId30"/>
    <p:sldId id="284" r:id="rId31"/>
    <p:sldId id="275" r:id="rId32"/>
    <p:sldId id="286" r:id="rId33"/>
    <p:sldId id="276" r:id="rId34"/>
    <p:sldId id="277" r:id="rId35"/>
    <p:sldId id="300" r:id="rId36"/>
    <p:sldId id="301" r:id="rId37"/>
    <p:sldId id="302" r:id="rId38"/>
    <p:sldId id="303" r:id="rId3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Выбор предметов в 11 классе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иностранные языки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8-4448-89DD-77C5F5E27B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 профиль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8-4448-89DD-77C5F5E27B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математика база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8-4448-89DD-77C5F5E27B8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98-4448-89DD-77C5F5E27B8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98-4448-89DD-77C5F5E27B8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98-4448-89DD-77C5F5E27B8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98-4448-89DD-77C5F5E27B8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физика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98-4448-89DD-77C5F5E27B8B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98-4448-89DD-77C5F5E27B8B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98-4448-89DD-77C5F5E27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02752"/>
        <c:axId val="158709312"/>
      </c:barChart>
      <c:catAx>
        <c:axId val="15870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09312"/>
        <c:crosses val="autoZero"/>
        <c:auto val="1"/>
        <c:lblAlgn val="ctr"/>
        <c:lblOffset val="100"/>
        <c:noMultiLvlLbl val="0"/>
      </c:catAx>
      <c:valAx>
        <c:axId val="15870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7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upi.online/journal/postuplenie-v-vuz/novye-pravila-priema-v-vuzy-v-2023-go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ostupi.online/journal/postuplenie-v-vuz/daty-priema-v-vuz-v-20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3601" y="1123950"/>
            <a:ext cx="6409436" cy="376449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spcBef>
                <a:spcPts val="1055"/>
              </a:spcBef>
            </a:pPr>
            <a:r>
              <a:rPr sz="40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endParaRPr lang="ru-RU" sz="4000" b="1" spc="-165" dirty="0" smtClean="0">
              <a:solidFill>
                <a:srgbClr val="0033CC"/>
              </a:solidFill>
              <a:latin typeface="Georgia"/>
              <a:cs typeface="Georgia"/>
            </a:endParaRPr>
          </a:p>
          <a:p>
            <a:pPr marL="12700" marR="463550" algn="ctr">
              <a:spcBef>
                <a:spcPts val="1055"/>
              </a:spcBef>
            </a:pPr>
            <a:r>
              <a:rPr lang="ru-RU" sz="40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40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40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2575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just">
              <a:lnSpc>
                <a:spcPts val="3890"/>
              </a:lnSpc>
              <a:spcBef>
                <a:spcPts val="585"/>
              </a:spcBef>
            </a:pPr>
            <a:r>
              <a:rPr sz="32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32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sz="3200" b="1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3200" b="1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32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 </a:t>
            </a:r>
            <a:r>
              <a:rPr sz="3200" b="1" spc="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3200" b="1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spc="2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sz="32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sz="3200" b="1" spc="6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3200" b="1" spc="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sz="32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3200" b="1" spc="-2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с </a:t>
            </a:r>
            <a:r>
              <a:rPr lang="ru-RU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предметов, которые выпускник собирается </a:t>
            </a:r>
            <a:r>
              <a:rPr lang="ru-RU" sz="32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654899"/>
              </p:ext>
            </p:extLst>
          </p:nvPr>
        </p:nvGraphicFramePr>
        <p:xfrm>
          <a:off x="152400" y="895350"/>
          <a:ext cx="8839200" cy="3960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уровень), базовый уровень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20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7951"/>
              </p:ext>
            </p:extLst>
          </p:nvPr>
        </p:nvGraphicFramePr>
        <p:xfrm>
          <a:off x="152400" y="895351"/>
          <a:ext cx="8839200" cy="400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2023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77777"/>
              </p:ext>
            </p:extLst>
          </p:nvPr>
        </p:nvGraphicFramePr>
        <p:xfrm>
          <a:off x="152400" y="895351"/>
          <a:ext cx="8839200" cy="381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22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58269"/>
            <a:ext cx="8524875" cy="42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981200" cy="867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671" y="742950"/>
            <a:ext cx="5402920" cy="421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57150"/>
            <a:ext cx="7239000" cy="574040"/>
          </a:xfrm>
        </p:spPr>
        <p:txBody>
          <a:bodyPr/>
          <a:lstStyle/>
          <a:p>
            <a:r>
              <a:rPr lang="ru-RU" dirty="0" smtClean="0"/>
              <a:t>    перевод </a:t>
            </a:r>
            <a:r>
              <a:rPr lang="ru-RU" dirty="0"/>
              <a:t>баллов в оценку</a:t>
            </a:r>
          </a:p>
        </p:txBody>
      </p:sp>
    </p:spTree>
    <p:extLst>
      <p:ext uri="{BB962C8B-B14F-4D97-AF65-F5344CB8AC3E}">
        <p14:creationId xmlns:p14="http://schemas.microsoft.com/office/powerpoint/2010/main" val="32795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06628"/>
              </p:ext>
            </p:extLst>
          </p:nvPr>
        </p:nvGraphicFramePr>
        <p:xfrm>
          <a:off x="914401" y="971549"/>
          <a:ext cx="7109751" cy="3425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959"/>
            <a:ext cx="8440165" cy="1292662"/>
          </a:xfrm>
        </p:spPr>
        <p:txBody>
          <a:bodyPr/>
          <a:lstStyle/>
          <a:p>
            <a:pPr algn="l"/>
            <a:r>
              <a:rPr lang="ru-RU" sz="2400" i="1" dirty="0">
                <a:latin typeface="PT Sans"/>
                <a:ea typeface="Gadugi" panose="020B0502040204020203" pitchFamily="34" charset="0"/>
              </a:rPr>
              <a:t>К повторной сдаче ЕГЭ в текущем году</a:t>
            </a:r>
            <a:r>
              <a:rPr lang="ru-RU" sz="2400" dirty="0">
                <a:latin typeface="PT Sans"/>
                <a:ea typeface="Gadugi" panose="020B0502040204020203" pitchFamily="34" charset="0"/>
              </a:rPr>
              <a:t> </a:t>
            </a:r>
            <a:r>
              <a:rPr lang="ru-RU" sz="2400" i="1" dirty="0">
                <a:latin typeface="PT Sans"/>
                <a:ea typeface="Gadugi" panose="020B0502040204020203" pitchFamily="34" charset="0"/>
              </a:rPr>
              <a:t>не допускаются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/>
            </a:r>
            <a:br>
              <a:rPr lang="ru-RU" dirty="0">
                <a:solidFill>
                  <a:srgbClr val="000000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1619033"/>
          </a:xfrm>
        </p:spPr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не явившиеся на экзамен без уважительной причины;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ЕГЭ, результаты которых были отменены ГЭК в связи с выявлением фактов нарушения участником ЕГЭ установленного порядка проведения ЕГЭ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36" y="38616"/>
            <a:ext cx="2028091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47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33350"/>
            <a:ext cx="8440165" cy="738664"/>
          </a:xfrm>
        </p:spPr>
        <p:txBody>
          <a:bodyPr/>
          <a:lstStyle/>
          <a:p>
            <a:r>
              <a:rPr lang="ru-RU" sz="2400" u="sng" dirty="0"/>
              <a:t>Использовать на экзамене</a:t>
            </a:r>
            <a:r>
              <a:rPr lang="ru-RU" sz="2400" dirty="0"/>
              <a:t> </a:t>
            </a:r>
            <a:r>
              <a:rPr lang="ru-RU" sz="2400" u="sng" dirty="0"/>
              <a:t>запрещено</a:t>
            </a:r>
            <a:r>
              <a:rPr lang="ru-RU" sz="2400" dirty="0"/>
              <a:t> 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00150"/>
            <a:ext cx="8810345" cy="4501232"/>
          </a:xfrm>
        </p:spPr>
        <p:txBody>
          <a:bodyPr/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Категорически запрещено приносить в класс на экзамен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связи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электронно-вычислительную технику, фото-, аудио-и видеоаппаратуру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справочные материалы и письменные заметки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уведомление о регистрации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экзамены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запрещается</a:t>
            </a:r>
          </a:p>
          <a:p>
            <a:pPr marL="4572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пересаживаться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выносить из аудитории экзаменационные материалы и письменные заметки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фотографировать экзаменационные материалы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разговаривать между собой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обмениваться любыми материалами и предметами с другими участниками ЕГЭ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выходить из аудитории без сопровождения.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"/>
            <a:ext cx="2028091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5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819149"/>
            <a:ext cx="8487282" cy="11967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 – это основная форма государственной (итоговой) аттестации выпускников школ Российской Федерации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809750"/>
            <a:ext cx="8810345" cy="373948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во всех субъектах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правила проведения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заданий стандартизированной формы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(КИМ)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бланков для оформления ответов на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письменно на русском языке (за исключением ЕГЭ по иностранным языкам)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7"/>
            <a:ext cx="1828800" cy="8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76350"/>
            <a:ext cx="8991600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ЕГЭ получит результат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установленного минимального количества баллов по одному из обязательных учебных предметов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он имеет право на повторную сдачу в дополнительные сроки, предусмотренные единым расписанием. Если выпускник не получит в текущем году свидетельства о результатах ЕГЭ, вместо аттестата ему должна быть выдана справка об обучении в школе. В случае, если участник ЕГЭ не получает минимального количества баллов ЕГЭ по предметам, которые он выбрал, пересдача экзамена для таких участников ЕГЭ предусмотрена только через год.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7150"/>
            <a:ext cx="2028091" cy="742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285750"/>
            <a:ext cx="522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a typeface="Gadugi" panose="020B0502040204020203" pitchFamily="34" charset="0"/>
              </a:rPr>
              <a:t>Неудовлетворительный результат</a:t>
            </a:r>
            <a:endParaRPr lang="ru-RU" sz="2400" dirty="0">
              <a:solidFill>
                <a:srgbClr val="FF0000"/>
              </a:solidFill>
              <a:ea typeface="Gadugi" panose="020B0502040204020203" pitchFamily="34" charset="0"/>
            </a:endParaRPr>
          </a:p>
          <a:p>
            <a:endParaRPr lang="ru-RU" sz="2400" dirty="0">
              <a:solidFill>
                <a:srgbClr val="FF0000"/>
              </a:solidFill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2954655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участником экзаменов следующих средств обучения и воспитания по соответствующим учебным предметам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231654"/>
          </a:xfrm>
        </p:spPr>
        <p:txBody>
          <a:bodyPr/>
          <a:lstStyle/>
          <a:p>
            <a:pPr lvl="0">
              <a:lnSpc>
                <a:spcPts val="18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линейка, не содержащая справочной информации (далее – линейка), для построения чертежей и рисунков;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 для построения графиков, оптических и электрических схем; непрограммируемый калькулятор, обеспечивающий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не осуществляющий функций средства связи, хранилища базы данных и не имеющий доступ к сетям передачи данных (в том числе к информационно-телекоммуникационной сети «Интернет») (далее – непрограммируемый калькулятор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marR="0" lvl="0" indent="-3429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непрограммируемый калькулятор; периодическая система химических элементов Д.И. Менделеева; таблица растворимости солей, кислот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оснований в воде; электрохимический ряд напряжений металлов;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6" y="102761"/>
            <a:ext cx="203014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667000" cy="1276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3349"/>
            <a:ext cx="7877682" cy="4408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267213"/>
            <a:ext cx="8810345" cy="3785652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Допускается использование участником экзаменов следующих средств обучения и воспитания по соответствующим учебным предметам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линейка для измерения расстояний по топографической карте; транспортир, не содержащий справочной информации, для определения азимутов по топографической карте; непрограммируемый калькулятор;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технические средства, обеспечивающие воспроизведение аудиозаписей, содержащихся на электронных носителях,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заданий раздела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КИМ ЕГЭ; компьютерная техника, не имеющая доступ к информационно-телекоммуникационной сети «Интернет»;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выполнения заданий раздела «Говорение» КИМ ЕГЭ;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информатике (ИКТ)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компьютерная техника, не имеющая доступ к информационно-телекоммуникационной сети «Интернет»;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орфографический словарь, позволяющий устанавливать нормативное написание слов и определять значения лексической единицы.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881"/>
          <a:stretch/>
        </p:blipFill>
        <p:spPr>
          <a:xfrm>
            <a:off x="0" y="0"/>
            <a:ext cx="6400800" cy="51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</a:t>
            </a:r>
            <a:r>
              <a:rPr lang="ru-RU" sz="2100" b="1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sz="2100"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100" b="1" spc="-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</a:t>
            </a:r>
            <a:r>
              <a:rPr sz="21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sz="21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1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sz="2100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100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sz="21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 </a:t>
            </a:r>
            <a:r>
              <a:rPr sz="21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100" b="1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</a:t>
            </a:r>
            <a:r>
              <a:rPr sz="2100"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b="1" spc="-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sz="2100" b="1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</a:t>
            </a:r>
            <a:r>
              <a:rPr sz="21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spc="-1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sz="2100" b="1" spc="-1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</a:t>
            </a:r>
            <a:r>
              <a:rPr sz="21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ГТО!!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 </a:t>
            </a:r>
            <a:r>
              <a:rPr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sz="24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</a:t>
            </a:r>
            <a:r>
              <a:rPr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онлайн-сервисе 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онлайн-тренажер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бланков, </a:t>
            </a:r>
            <a:r>
              <a:rPr sz="20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</a:t>
            </a:r>
            <a:r>
              <a:rPr sz="20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000" spc="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sz="2000" spc="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самостоятельно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</a:t>
            </a:r>
            <a:r>
              <a:rPr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  </a:t>
            </a:r>
            <a:r>
              <a:rPr sz="20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</a:t>
            </a:r>
            <a:r>
              <a:rPr sz="2000" spc="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z="20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2395"/>
              </a:spcBef>
            </a:pPr>
            <a:r>
              <a:rPr sz="20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sz="20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 </a:t>
            </a:r>
            <a:r>
              <a:rPr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</a:t>
            </a:r>
            <a:r>
              <a:rPr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www.myskills.ru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lang="ru-RU" sz="3200" i="1" u="heavy" spc="-10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3200" i="1" u="heavy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lang="ru-RU" sz="3200" i="1" u="heavy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430" dirty="0" smtClean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47750"/>
            <a:ext cx="883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выпускники так волнуются? Сомнение в полноте и прочности знаний. Стресс ответственности перед родителями и школой. Сомнение в собственных способностях. Психофизические и личностные особенности: тревожность, застенчивость, неуверенность в себе.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важнейших факторов, определяющих успешность ребенка в сдаче экзамена. Поддержка основана на вере в прирожденную способность личности преодолевать жизненные трудности при поддержке тех, кого она считает значимыми для себя.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показать веру в ребенка, родитель должен иметь мужество и желание сделать следующее: Забыть о прошлых неудачах ребенка; Помочь ребенку обрести уверенность в том, что он справится с данной задачей; Помнить о прошлых удачах и возвращаться к ним, а не к ошибкам.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5148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повышайте тревожность ребенка накануне экзаменов - это может отрицательно сказаться на результате тестирования. Ребенку всегда передается волнение родителей, и если взрослые в ответственный момент могут справиться со своими эмоциями, то ребенок в силу возрастных особенностей может эмоционально "сорваться".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вероятности допущения ошибок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 Советы родителям: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подготовки ребенка, не допускайте перегрузок, объясните ему, что он обязательно должен чередовать занятия с отдыхом Обеспечьте дома удобное место для занятий, проследите, чтобы никто из домашних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мешал.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55148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в период сдачи экзаменов : Накануне экзамена обеспечьте ребенку полноценный отдых , он должен отдохнуть и как следует выспаться. Практика показывает: переедание непосредственно перед экзаменом тормозит умственную активность 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перед экзаменом дайте ребенку шоколадку . Дайте ребенку с собой воды . Нельзя давать успокоительные таблетки. Советы родителям в период сдачи экзаменов: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уверены в успехе! Откажитесь от критики после экзамена. При любом исходе ребенку нужна ваша поддержка. Внушайте ему мысль, что количество баллов не является совершенным измерением его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2362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1" y="-6626"/>
            <a:ext cx="6934200" cy="861774"/>
          </a:xfrm>
        </p:spPr>
        <p:txBody>
          <a:bodyPr/>
          <a:lstStyle/>
          <a:p>
            <a:r>
              <a:rPr lang="ru-RU" sz="2800" dirty="0"/>
              <a:t>«Роль родителей и </a:t>
            </a:r>
            <a:r>
              <a:rPr lang="ru-RU" sz="2800" dirty="0" smtClean="0"/>
              <a:t>их практическая помощь при </a:t>
            </a:r>
            <a:r>
              <a:rPr lang="ru-RU" sz="2800" dirty="0"/>
              <a:t>подготовке к ЕГЭ»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038350"/>
            <a:ext cx="5022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сдачи экзаменов! Каждый, кто, сдает экзамены, независимо от их результата, постигает самую важную в жизни науку – умение не сдаваться в трудной ситуации, а провалившись - вдохнуть полной грудью и идти дальше.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7520"/>
            <a:ext cx="3785944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240" marR="5080" indent="-269240" algn="just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</a:t>
            </a:r>
            <a:r>
              <a:rPr sz="2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границы,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устанавливаемой 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Росообрнадзором),</a:t>
            </a:r>
            <a:r>
              <a:rPr sz="24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5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</a:t>
            </a:r>
            <a:r>
              <a:rPr sz="2400" b="1" spc="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</a:t>
            </a:r>
            <a:r>
              <a:rPr sz="2400" spc="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2400" spc="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spc="9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09800" cy="76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1661993"/>
          </a:xfrm>
        </p:spPr>
        <p:txBody>
          <a:bodyPr/>
          <a:lstStyle/>
          <a:p>
            <a:pPr algn="just"/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предметов для сдачи ЕГЭ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3400" y="1733550"/>
            <a:ext cx="3977640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24400" y="1872049"/>
            <a:ext cx="3977640" cy="2215991"/>
          </a:xfrm>
        </p:spPr>
        <p:txBody>
          <a:bodyPr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язык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13040" cy="762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02090"/>
            <a:ext cx="8106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кто сдает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профильную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математику на ЕГЭ, могут не идти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базовую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 вузе среди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необходимых предметов ЕГЭ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 математика, она всегда профильная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Поступить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вуз с базовой математикой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вузы не принимают баллы по этому предмету. Этот экзамен нужен только для получения аттестата.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Почитайте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 </a:t>
            </a:r>
            <a:r>
              <a:rPr lang="ru-RU" sz="2400" dirty="0">
                <a:solidFill>
                  <a:srgbClr val="4E3DD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новые правила приема в вузы в 2023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>
                <a:solidFill>
                  <a:srgbClr val="4E3DD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даты приема в вузы в 2023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3959"/>
            <a:ext cx="8440165" cy="574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57782220"/>
              </p:ext>
            </p:extLst>
          </p:nvPr>
        </p:nvGraphicFramePr>
        <p:xfrm>
          <a:off x="166827" y="971547"/>
          <a:ext cx="8810345" cy="410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140"/>
            <a:ext cx="1828800" cy="758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2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231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just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8775" algn="just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 algn="just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Выпускникам,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допущенным </a:t>
            </a:r>
            <a:r>
              <a:rPr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590"/>
              </a:lnSpc>
            </a:pP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(итоговой)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аттестации, </a:t>
            </a:r>
            <a:r>
              <a:rPr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</a:t>
            </a:r>
            <a:r>
              <a:rPr sz="2400" spc="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(итоговую) </a:t>
            </a:r>
            <a:r>
              <a:rPr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 </a:t>
            </a:r>
            <a:r>
              <a:rPr sz="2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неудовлетворительные</a:t>
            </a:r>
            <a:r>
              <a:rPr sz="2400" spc="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sz="24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экзаменах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получившим </a:t>
            </a:r>
            <a:r>
              <a:rPr sz="24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</a:t>
            </a:r>
            <a:r>
              <a:rPr sz="24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sz="2400" spc="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одному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sz="2400" spc="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sz="2400" spc="7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4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сроки, </a:t>
            </a:r>
            <a:r>
              <a:rPr sz="24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</a:t>
            </a:r>
            <a:r>
              <a:rPr sz="2400" spc="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 </a:t>
            </a:r>
            <a:r>
              <a:rPr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</a:t>
            </a:r>
            <a:r>
              <a:rPr sz="24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646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</a:t>
            </a:r>
            <a:r>
              <a:rPr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Форма: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sz="24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00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незачет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декабря 2022(среда)</a:t>
            </a:r>
            <a:r>
              <a:rPr sz="2400" b="1" spc="21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написания: </a:t>
            </a:r>
            <a:r>
              <a:rPr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235 </a:t>
            </a:r>
            <a:r>
              <a:rPr sz="2400" spc="13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24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часа 55 минут</a:t>
            </a:r>
            <a:r>
              <a:rPr sz="2400" spc="1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spc="13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sz="2400" b="1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сочинения: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10:00</a:t>
            </a:r>
            <a:endParaRPr lang="ru-RU" sz="2400" spc="12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и 3 мая 2023 года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D602E-EE10-4155-A130-648664F0F386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4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1304</Words>
  <Application>Microsoft Office PowerPoint</Application>
  <PresentationFormat>Экран (16:9)</PresentationFormat>
  <Paragraphs>227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Gadugi</vt:lpstr>
      <vt:lpstr>Georgia</vt:lpstr>
      <vt:lpstr>PT Sans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Единый государственный экзамен (ЕГЭ) – это основная форма государственной (итоговой) аттестации выпускников школ Российской Федерации. </vt:lpstr>
      <vt:lpstr> Приказ Минпросвещения России и Рособрнадзора</vt:lpstr>
      <vt:lpstr>Презентация PowerPoint</vt:lpstr>
      <vt:lpstr>            Список предметов для сдачи ЕГЭ</vt:lpstr>
      <vt:lpstr>Презентация PowerPoint</vt:lpstr>
      <vt:lpstr>Презентация PowerPoint</vt:lpstr>
      <vt:lpstr>Презентация PowerPoint</vt:lpstr>
      <vt:lpstr> ИТОГОВОЕ СОЧИНЕНИЕ:</vt:lpstr>
      <vt:lpstr>РЕГИСТРАЦИЯ НА ЕГЭ</vt:lpstr>
      <vt:lpstr>РАСПИСАНИЕ ЕГЭ</vt:lpstr>
      <vt:lpstr>Проект расписания ЕГЭ 2023 основной период</vt:lpstr>
      <vt:lpstr>Проект расписания ЕГЭ 2023 </vt:lpstr>
      <vt:lpstr>Проект расписания ЕГЭ 2023 дополнительный период</vt:lpstr>
      <vt:lpstr>МИНИМАЛЬНОЕ КОЛИЧЕСТВО БАЛЛОВ</vt:lpstr>
      <vt:lpstr>    перевод баллов в оценку</vt:lpstr>
      <vt:lpstr> ВРЕМЯ НАПИСАНИЯ ЭКЗАМЕНОВ:</vt:lpstr>
      <vt:lpstr>К повторной сдаче ЕГЭ в текущем году не допускаются </vt:lpstr>
      <vt:lpstr>Использовать на экзамене запрещено : </vt:lpstr>
      <vt:lpstr>Презентация PowerPoint</vt:lpstr>
      <vt:lpstr>Презентация PowerPoint</vt:lpstr>
      <vt:lpstr>                   Допускается использование участником экзаменов следующих средств обучения и воспитания по соответствующим учебным предметам:    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   В  ПОМОЩЬ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  <vt:lpstr>«Роль родителей и их практическая помощь при подготовке к ЕГЭ»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Admin</cp:lastModifiedBy>
  <cp:revision>75</cp:revision>
  <dcterms:created xsi:type="dcterms:W3CDTF">2019-10-15T10:38:01Z</dcterms:created>
  <dcterms:modified xsi:type="dcterms:W3CDTF">2022-12-03T09:00:22Z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